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410" r:id="rId5"/>
    <p:sldId id="391" r:id="rId6"/>
    <p:sldId id="408" r:id="rId7"/>
    <p:sldId id="415" r:id="rId8"/>
    <p:sldId id="416" r:id="rId9"/>
    <p:sldId id="420" r:id="rId10"/>
    <p:sldId id="417" r:id="rId11"/>
    <p:sldId id="419" r:id="rId12"/>
    <p:sldId id="418" r:id="rId13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5882" autoAdjust="0"/>
  </p:normalViewPr>
  <p:slideViewPr>
    <p:cSldViewPr snapToGrid="0">
      <p:cViewPr varScale="1">
        <p:scale>
          <a:sx n="71" d="100"/>
          <a:sy n="71" d="100"/>
        </p:scale>
        <p:origin x="1138" y="4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286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E92A46E5-772B-4A8A-A167-62663A29553C}" type="datetime1">
              <a:rPr lang="es-ES" smtClean="0"/>
              <a:t>14/11/2024</a:t>
            </a:fld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E2C230DF-5933-439D-898F-38E9AC9BA688}" type="slidenum">
              <a:rPr lang="es-ES" smtClean="0"/>
              <a:t>‹Nº›</a:t>
            </a:fld>
            <a:endParaRPr lang="es-ES" dirty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8" name="Marcador de encabezado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6DB30B6-91B7-493F-B445-96E1D2848A7B}" type="datetime1">
              <a:rPr lang="es-ES" smtClean="0"/>
              <a:t>14/11/2024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A89C7E07-3C67-C64C-8DA0-0404F6303970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BO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0924538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861837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71CB-BE6D-7C4C-5A27-1524973B6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D20A244-81E6-3B73-392D-9A64C513B6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2783AB-85F5-4E25-EFAA-91F41D0FA9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algn="just">
              <a:lnSpc>
                <a:spcPct val="150000"/>
              </a:lnSpc>
              <a:spcAft>
                <a:spcPts val="800"/>
              </a:spcAft>
            </a:pP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9612184-CAAB-6BBF-46F3-3A65B7EFE0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47974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A997C-EB0A-E63B-FD98-9BD6760C8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20A69BD-2C7E-538D-1480-F7D33D081A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CE73F05-8C80-A696-DAED-DAA4B595D9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77435A-EA19-FC6B-13F7-61F9EBB420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4759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1C146-5B34-D9DF-46E2-607598069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A85DFE-BFD2-956B-AC47-2A4B38AD78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5E4BB97-703B-C5C8-7B87-E9A38F75FC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A30976-A617-AC6D-EA9D-8F43D45A0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405659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998C2F-826E-9724-6396-3A7777C56F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D5A3B2C-76B6-4E07-D0EE-110A243AC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11F3E69-67B2-F123-A529-5731FB2A27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AC18BF5-1BCA-4C66-521A-FB3723DAE7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123790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3FD77-D1E4-3E7E-AC62-BE8FB75DF1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64D00C7-286A-2BFB-83B2-7A82BB76A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15B63E-0A3B-DD9B-9247-6FAB078894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B78EAB-FD45-F15B-7DF0-7D045AA2AB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622773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915781-3C5D-7BE5-2D83-A789439A19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799E4C-9172-D8A9-4FC9-32AB149C1C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DCF619B-4BDF-663C-589B-9D2FAEE56C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B7D6E2E-3F89-AC41-ECA7-D49123174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A89C7E07-3C67-C64C-8DA0-0404F6303970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075916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orma libre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7" name="Forma libre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457200" indent="0">
              <a:spcBef>
                <a:spcPts val="1800"/>
              </a:spcBef>
              <a:buNone/>
              <a:defRPr lang="es-ES" sz="2000"/>
            </a:lvl2pPr>
            <a:lvl3pPr marL="914400" indent="0">
              <a:spcBef>
                <a:spcPts val="1800"/>
              </a:spcBef>
              <a:buNone/>
              <a:defRPr lang="es-ES" sz="2000"/>
            </a:lvl3pPr>
            <a:lvl4pPr marL="1371600" indent="0">
              <a:spcBef>
                <a:spcPts val="1800"/>
              </a:spcBef>
              <a:buNone/>
              <a:defRPr lang="es-ES" sz="2000"/>
            </a:lvl4pPr>
            <a:lvl5pPr marL="1828800" indent="0">
              <a:spcBef>
                <a:spcPts val="1800"/>
              </a:spcBef>
              <a:buNone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 rtlCol="0">
            <a:normAutofit/>
          </a:bodyPr>
          <a:lstStyle>
            <a:lvl1pPr marL="0" indent="0">
              <a:spcBef>
                <a:spcPts val="1800"/>
              </a:spcBef>
              <a:buNone/>
              <a:defRPr lang="es-ES" sz="2000"/>
            </a:lvl1pPr>
            <a:lvl2pPr>
              <a:spcBef>
                <a:spcPts val="6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 rtlCol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>
              <a:spcBef>
                <a:spcPts val="1800"/>
              </a:spcBef>
              <a:defRPr lang="es-ES" sz="2000"/>
            </a:lvl2pPr>
            <a:lvl3pPr>
              <a:spcBef>
                <a:spcPts val="1800"/>
              </a:spcBef>
              <a:defRPr lang="es-ES" sz="2000"/>
            </a:lvl3pPr>
            <a:lvl4pPr>
              <a:spcBef>
                <a:spcPts val="1800"/>
              </a:spcBef>
              <a:defRPr lang="es-ES" sz="2000"/>
            </a:lvl4pPr>
            <a:lvl5pPr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a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9" name="Marcador de posición de la tabla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 rtlCol="0">
            <a:noAutofit/>
          </a:bodyPr>
          <a:lstStyle>
            <a:lvl1pPr>
              <a:defRPr lang="es-ES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o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forma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noProof="0" dirty="0"/>
            </a:p>
          </p:txBody>
        </p:sp>
      </p:grpSp>
      <p:sp>
        <p:nvSpPr>
          <p:cNvPr id="12" name="Título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 spc="50" baseline="0">
                <a:latin typeface="+mj-lt"/>
              </a:defRPr>
            </a:lvl1pPr>
          </a:lstStyle>
          <a:p>
            <a:pPr rtl="0"/>
            <a:r>
              <a:rPr lang="es-ES" noProof="0" dirty="0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s-E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 noProof="0" dirty="0"/>
              <a:t>Haga clic para agregar contenido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3" name="Marcador de número de diapositiva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noProof="0" smtClean="0"/>
              <a:pPr rtl="0"/>
              <a:t>‹Nº›</a:t>
            </a:fld>
            <a:endParaRPr lang="es-ES" noProof="0" dirty="0"/>
          </a:p>
        </p:txBody>
      </p:sp>
      <p:sp>
        <p:nvSpPr>
          <p:cNvPr id="42" name="Marcador de fecha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noProof="0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 rtlCol="0">
            <a:noAutofit/>
          </a:bodyPr>
          <a:lstStyle>
            <a:lvl1pPr marL="0" indent="0" algn="ctr">
              <a:buNone/>
              <a:defRPr lang="es-ES" sz="20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umen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upo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orma libre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32" name="Título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 rtlCol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rtlCol="0" anchor="b">
            <a:noAutofit/>
          </a:bodyPr>
          <a:lstStyle>
            <a:lvl1pPr algn="l">
              <a:lnSpc>
                <a:spcPct val="80000"/>
              </a:lnSpc>
              <a:defRPr lang="es-ES"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Marcador de texto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es-ES"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lang="es-ES" sz="4000"/>
            </a:lvl2pPr>
            <a:lvl3pPr>
              <a:defRPr lang="es-ES" sz="4000"/>
            </a:lvl3pPr>
            <a:lvl4pPr>
              <a:defRPr lang="es-ES" sz="4000"/>
            </a:lvl4pPr>
            <a:lvl5pPr>
              <a:defRPr lang="es-ES" sz="4000"/>
            </a:lvl5pPr>
          </a:lstStyle>
          <a:p>
            <a:pPr lvl="0" rtl="0"/>
            <a:r>
              <a:rPr lang="es-ES"/>
              <a:t>Haga clic para agregar texto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orma libre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9436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upo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forma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3" name="Forma libre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4" name="Forma libre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8" name="Forma libre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19" name="Forma libre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Marcador de contenido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 rtlCol="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lang="es-ES"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lang="es-ES"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lang="es-ES" sz="2000"/>
            </a:lvl3pPr>
            <a:lvl4pPr marL="1371600" indent="0">
              <a:spcBef>
                <a:spcPts val="1800"/>
              </a:spcBef>
              <a:buFont typeface="+mj-lt"/>
              <a:buNone/>
              <a:defRPr lang="es-ES"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endParaRPr lang="es-ES" dirty="0"/>
          </a:p>
        </p:txBody>
      </p:sp>
      <p:sp>
        <p:nvSpPr>
          <p:cNvPr id="2" name="Marcador de contenido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marL="283464" indent="-283464">
              <a:spcBef>
                <a:spcPts val="1800"/>
              </a:spcBef>
              <a:defRPr lang="es-ES" sz="2000"/>
            </a:lvl2pPr>
            <a:lvl3pPr marL="548640" indent="-283464">
              <a:spcBef>
                <a:spcPts val="1800"/>
              </a:spcBef>
              <a:defRPr lang="es-ES" sz="2000"/>
            </a:lvl3pPr>
            <a:lvl4pPr marL="822960" indent="-283464">
              <a:spcBef>
                <a:spcPts val="1800"/>
              </a:spcBef>
              <a:defRPr lang="es-ES" sz="2000"/>
            </a:lvl4pPr>
            <a:lvl5pPr marL="1005840"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e imagen del títul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rtlCol="0" anchor="b" anchorCtr="0">
            <a:noAutofit/>
          </a:bodyPr>
          <a:lstStyle>
            <a:lvl1pPr>
              <a:defRPr lang="es-ES" sz="4400" b="1" i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es-ES"/>
              <a:t>Haga clic para agregar un título </a:t>
            </a:r>
          </a:p>
        </p:txBody>
      </p:sp>
      <p:sp>
        <p:nvSpPr>
          <p:cNvPr id="3" name="Marcador de contenido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 rtlCol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lang="es-ES" sz="2000"/>
            </a:lvl1pPr>
            <a:lvl2pPr indent="-283464">
              <a:spcBef>
                <a:spcPts val="1800"/>
              </a:spcBef>
              <a:defRPr lang="es-ES" sz="2000"/>
            </a:lvl2pPr>
            <a:lvl3pPr indent="-283464">
              <a:spcBef>
                <a:spcPts val="1800"/>
              </a:spcBef>
              <a:defRPr lang="es-ES" sz="2000"/>
            </a:lvl3pPr>
            <a:lvl4pPr indent="-283464">
              <a:spcBef>
                <a:spcPts val="1800"/>
              </a:spcBef>
              <a:defRPr lang="es-ES" sz="2000"/>
            </a:lvl4pPr>
            <a:lvl5pPr indent="-283464">
              <a:spcBef>
                <a:spcPts val="1800"/>
              </a:spcBef>
              <a:defRPr lang="es-ES" sz="2000"/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>
              <a:latin typeface="+mn-lt"/>
            </a:endParaRPr>
          </a:p>
        </p:txBody>
      </p:sp>
      <p:sp>
        <p:nvSpPr>
          <p:cNvPr id="8" name="Marcador de fecha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título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0" name="Marcador de fecha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0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endParaRPr lang="es-ES" dirty="0">
              <a:latin typeface="+mn-lt"/>
            </a:endParaRPr>
          </a:p>
        </p:txBody>
      </p:sp>
      <p:sp>
        <p:nvSpPr>
          <p:cNvPr id="32" name="Marcador de número de diapositiva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lang="es-ES" sz="1100" b="1" i="0">
                <a:solidFill>
                  <a:schemeClr val="bg1"/>
                </a:solidFill>
                <a:latin typeface="+mn-lt"/>
              </a:defRPr>
            </a:lvl1pPr>
          </a:lstStyle>
          <a:p>
            <a:pPr rtl="0"/>
            <a:fld id="{294A09A9-5501-47C1-A89A-A340965A2BE2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lang="es-ES"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 lang="es-ES">
          <a:solidFill>
            <a:schemeClr val="tx2"/>
          </a:solidFill>
        </a:defRPr>
      </a:lvl2pPr>
      <a:lvl3pPr eaLnBrk="1" hangingPunct="1">
        <a:defRPr lang="es-ES">
          <a:solidFill>
            <a:schemeClr val="tx2"/>
          </a:solidFill>
        </a:defRPr>
      </a:lvl3pPr>
      <a:lvl4pPr eaLnBrk="1" hangingPunct="1">
        <a:defRPr lang="es-ES">
          <a:solidFill>
            <a:schemeClr val="tx2"/>
          </a:solidFill>
        </a:defRPr>
      </a:lvl4pPr>
      <a:lvl5pPr eaLnBrk="1" hangingPunct="1">
        <a:defRPr lang="es-ES">
          <a:solidFill>
            <a:schemeClr val="tx2"/>
          </a:solidFill>
        </a:defRPr>
      </a:lvl5pPr>
      <a:lvl6pPr eaLnBrk="1" hangingPunct="1">
        <a:defRPr lang="es-ES">
          <a:solidFill>
            <a:schemeClr val="tx2"/>
          </a:solidFill>
        </a:defRPr>
      </a:lvl6pPr>
      <a:lvl7pPr eaLnBrk="1" hangingPunct="1">
        <a:defRPr lang="es-ES">
          <a:solidFill>
            <a:schemeClr val="tx2"/>
          </a:solidFill>
        </a:defRPr>
      </a:lvl7pPr>
      <a:lvl8pPr eaLnBrk="1" hangingPunct="1">
        <a:defRPr lang="es-ES">
          <a:solidFill>
            <a:schemeClr val="tx2"/>
          </a:solidFill>
        </a:defRPr>
      </a:lvl8pPr>
      <a:lvl9pPr eaLnBrk="1" hangingPunct="1">
        <a:defRPr lang="es-ES"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guja y vial">
            <a:extLst>
              <a:ext uri="{FF2B5EF4-FFF2-40B4-BE49-F238E27FC236}">
                <a16:creationId xmlns:a16="http://schemas.microsoft.com/office/drawing/2014/main" id="{70CEFDFA-01BF-75BA-EF87-B4BB53516A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4249" b="1205"/>
          <a:stretch/>
        </p:blipFill>
        <p:spPr>
          <a:xfrm>
            <a:off x="20" y="10"/>
            <a:ext cx="12191980" cy="688053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AB1D9D6-2977-ABCD-FDF8-51AFA5064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59" y="444933"/>
            <a:ext cx="5477479" cy="3291840"/>
          </a:xfrm>
        </p:spPr>
        <p:txBody>
          <a:bodyPr rtlCol="0" anchor="b">
            <a:normAutofit fontScale="90000"/>
          </a:bodyPr>
          <a:lstStyle>
            <a:defPPr>
              <a:defRPr lang="es-ES"/>
            </a:defPPr>
          </a:lstStyle>
          <a:p>
            <a:r>
              <a:rPr dirty="0" err="1"/>
              <a:t>Projeto</a:t>
            </a:r>
            <a:r>
              <a:rPr dirty="0"/>
              <a:t> de </a:t>
            </a:r>
            <a:r>
              <a:rPr dirty="0" err="1"/>
              <a:t>Monitoramento</a:t>
            </a:r>
            <a:r>
              <a:rPr dirty="0"/>
              <a:t> do Transporte de </a:t>
            </a:r>
            <a:r>
              <a:rPr dirty="0" err="1"/>
              <a:t>Vacinas</a:t>
            </a:r>
            <a:r>
              <a:rPr dirty="0"/>
              <a:t> </a:t>
            </a:r>
            <a:r>
              <a:rPr dirty="0" err="1"/>
              <a:t>com</a:t>
            </a:r>
            <a:r>
              <a:rPr dirty="0"/>
              <a:t> IoT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A522D03-7716-6EA4-28EF-D553DFC45B7F}"/>
              </a:ext>
            </a:extLst>
          </p:cNvPr>
          <p:cNvSpPr txBox="1"/>
          <p:nvPr/>
        </p:nvSpPr>
        <p:spPr>
          <a:xfrm>
            <a:off x="7333861" y="5284131"/>
            <a:ext cx="50744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sz="2800" b="1" dirty="0"/>
              <a:t>Luis Enrique Cardozo Ramirez</a:t>
            </a:r>
          </a:p>
          <a:p>
            <a:r>
              <a:rPr sz="2800" b="1" dirty="0" err="1"/>
              <a:t>Adrian</a:t>
            </a:r>
            <a:r>
              <a:rPr sz="2800" b="1" dirty="0"/>
              <a:t> Alejandro </a:t>
            </a:r>
            <a:r>
              <a:rPr sz="2800" b="1" dirty="0" err="1"/>
              <a:t>Chavez</a:t>
            </a:r>
            <a:r>
              <a:rPr sz="2800" b="1" dirty="0"/>
              <a:t> </a:t>
            </a:r>
            <a:r>
              <a:rPr sz="2800" b="1" dirty="0" err="1"/>
              <a:t>Alanez</a:t>
            </a:r>
            <a:endParaRPr sz="2800" b="1" dirty="0"/>
          </a:p>
          <a:p>
            <a:r>
              <a:rPr sz="2800" b="1" dirty="0"/>
              <a:t>TP546</a:t>
            </a:r>
          </a:p>
        </p:txBody>
      </p:sp>
      <p:pic>
        <p:nvPicPr>
          <p:cNvPr id="1028" name="Picture 4" descr="Inatel Online oferece cursos gratuitos com certificação digital">
            <a:extLst>
              <a:ext uri="{FF2B5EF4-FFF2-40B4-BE49-F238E27FC236}">
                <a16:creationId xmlns:a16="http://schemas.microsoft.com/office/drawing/2014/main" id="{1A59D66F-0218-5CFB-232F-8D885A7DD6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469" b="15469"/>
          <a:stretch/>
        </p:blipFill>
        <p:spPr bwMode="auto">
          <a:xfrm>
            <a:off x="0" y="29280"/>
            <a:ext cx="2817845" cy="131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30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advTm="20616">
        <p14:reveal/>
      </p:transition>
    </mc:Choice>
    <mc:Fallback xmlns="">
      <p:transition spd="slow" advTm="20616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dirty="0" err="1"/>
              <a:t>Descrição</a:t>
            </a:r>
            <a:r>
              <a:rPr dirty="0"/>
              <a:t> do </a:t>
            </a:r>
            <a:r>
              <a:rPr dirty="0" err="1"/>
              <a:t>Produto</a:t>
            </a:r>
            <a:r>
              <a:rPr dirty="0"/>
              <a:t> e </a:t>
            </a:r>
            <a:r>
              <a:rPr dirty="0" err="1"/>
              <a:t>Implementação</a:t>
            </a:r>
            <a:r>
              <a:rPr dirty="0"/>
              <a:t> IoT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959226" y="2413254"/>
            <a:ext cx="7810500" cy="3700462"/>
          </a:xfrm>
        </p:spPr>
        <p:txBody>
          <a:bodyPr rtlCol="0">
            <a:normAutofit/>
          </a:bodyPr>
          <a:lstStyle>
            <a:defPPr>
              <a:defRPr lang="es-ES"/>
            </a:defPPr>
          </a:lstStyle>
          <a:p>
            <a:r>
              <a:rPr dirty="0"/>
              <a:t>Objetivo do </a:t>
            </a:r>
            <a:r>
              <a:rPr dirty="0" err="1"/>
              <a:t>Produto</a:t>
            </a:r>
            <a:r>
              <a:rPr dirty="0"/>
              <a:t>: </a:t>
            </a:r>
            <a:r>
              <a:rPr dirty="0" err="1"/>
              <a:t>Monitorar</a:t>
            </a:r>
            <a:r>
              <a:rPr dirty="0"/>
              <a:t> em tempo real as </a:t>
            </a:r>
            <a:r>
              <a:rPr dirty="0" err="1"/>
              <a:t>condições</a:t>
            </a:r>
            <a:r>
              <a:rPr dirty="0"/>
              <a:t> de transporte de </a:t>
            </a:r>
            <a:r>
              <a:rPr dirty="0" err="1"/>
              <a:t>vacinas</a:t>
            </a:r>
            <a:r>
              <a:rPr dirty="0"/>
              <a:t>.</a:t>
            </a:r>
          </a:p>
          <a:p>
            <a:r>
              <a:rPr dirty="0" err="1"/>
              <a:t>Descrição</a:t>
            </a:r>
            <a:r>
              <a:rPr dirty="0"/>
              <a:t> </a:t>
            </a:r>
            <a:r>
              <a:rPr dirty="0" err="1"/>
              <a:t>Geral</a:t>
            </a:r>
            <a:r>
              <a:rPr dirty="0"/>
              <a:t>: Sistema IoT que registra temperatura, </a:t>
            </a:r>
            <a:r>
              <a:rPr dirty="0" err="1"/>
              <a:t>pressão</a:t>
            </a:r>
            <a:r>
              <a:rPr dirty="0"/>
              <a:t> e </a:t>
            </a:r>
            <a:r>
              <a:rPr dirty="0" err="1"/>
              <a:t>movimentos</a:t>
            </a:r>
            <a:r>
              <a:rPr dirty="0"/>
              <a:t> bruscos.</a:t>
            </a:r>
          </a:p>
          <a:p>
            <a:r>
              <a:rPr dirty="0" err="1"/>
              <a:t>Ideias</a:t>
            </a:r>
            <a:r>
              <a:rPr dirty="0"/>
              <a:t> de </a:t>
            </a:r>
            <a:r>
              <a:rPr dirty="0" err="1"/>
              <a:t>Implementação</a:t>
            </a:r>
            <a:r>
              <a:rPr dirty="0"/>
              <a:t>: </a:t>
            </a:r>
            <a:r>
              <a:rPr dirty="0" err="1"/>
              <a:t>Visualização</a:t>
            </a:r>
            <a:r>
              <a:rPr dirty="0"/>
              <a:t> em dispositivos </a:t>
            </a:r>
            <a:r>
              <a:rPr dirty="0" err="1"/>
              <a:t>móveis</a:t>
            </a:r>
            <a:r>
              <a:rPr dirty="0"/>
              <a:t>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fixos</a:t>
            </a:r>
            <a:r>
              <a:rPr dirty="0"/>
              <a:t> por </a:t>
            </a:r>
            <a:r>
              <a:rPr dirty="0" err="1"/>
              <a:t>meio</a:t>
            </a:r>
            <a:r>
              <a:rPr dirty="0"/>
              <a:t> de </a:t>
            </a:r>
            <a:r>
              <a:rPr dirty="0" err="1"/>
              <a:t>dashboards</a:t>
            </a:r>
            <a:r>
              <a:rPr dirty="0"/>
              <a:t>.</a:t>
            </a:r>
          </a:p>
          <a:p>
            <a:r>
              <a:rPr dirty="0" err="1"/>
              <a:t>Conectividade</a:t>
            </a:r>
            <a:r>
              <a:rPr dirty="0"/>
              <a:t> </a:t>
            </a:r>
            <a:r>
              <a:rPr dirty="0" err="1"/>
              <a:t>WiFi</a:t>
            </a:r>
            <a:r>
              <a:rPr dirty="0"/>
              <a:t> para </a:t>
            </a:r>
            <a:r>
              <a:rPr dirty="0" err="1"/>
              <a:t>envio</a:t>
            </a:r>
            <a:r>
              <a:rPr dirty="0"/>
              <a:t> de dados </a:t>
            </a:r>
            <a:r>
              <a:rPr dirty="0" err="1"/>
              <a:t>ao</a:t>
            </a:r>
            <a:r>
              <a:rPr dirty="0"/>
              <a:t> servidor. Alertas automáticos em caso de </a:t>
            </a:r>
            <a:r>
              <a:rPr dirty="0" err="1"/>
              <a:t>condições</a:t>
            </a:r>
            <a:r>
              <a:rPr dirty="0"/>
              <a:t> </a:t>
            </a:r>
            <a:r>
              <a:rPr dirty="0" err="1"/>
              <a:t>desfavoráveis</a:t>
            </a:r>
            <a:r>
              <a:rPr dirty="0"/>
              <a:t>.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rtlCol="0" anchor="t" anchorCtr="0" upright="1">
              <a:noAutofit/>
            </a:bodyPr>
            <a:lstStyle>
              <a:defPPr>
                <a:defRPr lang="es-ES"/>
              </a:defPPr>
            </a:lstStyle>
            <a:p>
              <a:pPr rtl="0"/>
              <a:endParaRPr lang="es-ES" dirty="0"/>
            </a:p>
          </p:txBody>
        </p:sp>
      </p:grpSp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ransition spd="slow" advTm="24923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2" name="Picture 8" descr="ESP8266: el módulo WIFI para Arduino">
            <a:extLst>
              <a:ext uri="{FF2B5EF4-FFF2-40B4-BE49-F238E27FC236}">
                <a16:creationId xmlns:a16="http://schemas.microsoft.com/office/drawing/2014/main" id="{99187D83-4FF2-4A6B-F339-79F7E0A46A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1256" y="1556299"/>
            <a:ext cx="3635454" cy="20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Sensor De Pressão e Temperatura - BMP280">
            <a:extLst>
              <a:ext uri="{FF2B5EF4-FFF2-40B4-BE49-F238E27FC236}">
                <a16:creationId xmlns:a16="http://schemas.microsoft.com/office/drawing/2014/main" id="{DB5125D4-56CC-39C5-3099-C89CAEBB46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1845" y="1025427"/>
            <a:ext cx="3076575" cy="307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celerômetro e Giroscópio 3 Eixos 6 DOF - MPU6050">
            <a:extLst>
              <a:ext uri="{FF2B5EF4-FFF2-40B4-BE49-F238E27FC236}">
                <a16:creationId xmlns:a16="http://schemas.microsoft.com/office/drawing/2014/main" id="{03F26DFA-8B56-8453-4783-2F33EB7F46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96" b="7430"/>
          <a:stretch/>
        </p:blipFill>
        <p:spPr bwMode="auto">
          <a:xfrm>
            <a:off x="9272008" y="3534747"/>
            <a:ext cx="2818979" cy="2014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22E53A4A-4461-2822-F6D3-1649B424B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7962" y="4825158"/>
            <a:ext cx="2334162" cy="201483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05346ED-721D-85EE-2F1B-A31D0912DE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dirty="0"/>
              <a:t>Dispositivos e Sensores para a </a:t>
            </a:r>
            <a:r>
              <a:rPr dirty="0" err="1"/>
              <a:t>Solução</a:t>
            </a:r>
            <a:endParaRPr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097449-5B72-ADA0-3B2D-1CBC160D6B90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94360" y="2676525"/>
            <a:ext cx="9997440" cy="3597470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dirty="0"/>
              <a:t>Componentes </a:t>
            </a:r>
            <a:r>
              <a:rPr dirty="0" err="1"/>
              <a:t>Principais</a:t>
            </a:r>
            <a:r>
              <a:rPr dirty="0"/>
              <a:t>:</a:t>
            </a:r>
          </a:p>
          <a:p>
            <a:r>
              <a:rPr dirty="0"/>
              <a:t>Microcontrolador: ESP8266 para </a:t>
            </a:r>
            <a:r>
              <a:rPr dirty="0" err="1"/>
              <a:t>conectividade</a:t>
            </a:r>
            <a:r>
              <a:rPr dirty="0"/>
              <a:t> IoT.</a:t>
            </a:r>
          </a:p>
          <a:p>
            <a:r>
              <a:rPr dirty="0"/>
              <a:t>Sensor BMP280: Mede temperatura e </a:t>
            </a:r>
            <a:r>
              <a:rPr dirty="0" err="1"/>
              <a:t>pressão</a:t>
            </a:r>
            <a:r>
              <a:rPr dirty="0"/>
              <a:t> para </a:t>
            </a:r>
            <a:r>
              <a:rPr dirty="0" err="1"/>
              <a:t>manter</a:t>
            </a:r>
            <a:r>
              <a:rPr dirty="0"/>
              <a:t> a </a:t>
            </a:r>
            <a:r>
              <a:rPr dirty="0" err="1"/>
              <a:t>cadeia</a:t>
            </a:r>
            <a:r>
              <a:rPr dirty="0"/>
              <a:t> de frio.</a:t>
            </a:r>
          </a:p>
          <a:p>
            <a:r>
              <a:rPr dirty="0"/>
              <a:t>Sensor MPU6050: Detecta </a:t>
            </a:r>
            <a:r>
              <a:rPr dirty="0" err="1"/>
              <a:t>vibrações</a:t>
            </a:r>
            <a:r>
              <a:rPr dirty="0"/>
              <a:t> e </a:t>
            </a:r>
            <a:r>
              <a:rPr dirty="0" err="1"/>
              <a:t>movimentos</a:t>
            </a:r>
            <a:r>
              <a:rPr dirty="0"/>
              <a:t> bruscos.</a:t>
            </a:r>
          </a:p>
          <a:p>
            <a:r>
              <a:rPr dirty="0"/>
              <a:t>Sensor DS18B20: Mede temperatura por </a:t>
            </a:r>
            <a:r>
              <a:rPr dirty="0" err="1"/>
              <a:t>contato</a:t>
            </a:r>
            <a:r>
              <a:rPr dirty="0"/>
              <a:t> (Líquidos).</a:t>
            </a:r>
          </a:p>
          <a:p>
            <a:r>
              <a:rPr dirty="0" err="1"/>
              <a:t>Fonte</a:t>
            </a:r>
            <a:r>
              <a:rPr dirty="0"/>
              <a:t> de </a:t>
            </a:r>
            <a:r>
              <a:rPr dirty="0" err="1"/>
              <a:t>Alimentação</a:t>
            </a:r>
            <a:r>
              <a:rPr dirty="0"/>
              <a:t>: Conversor de 9Vdc para 5Vdc e 3.3Vdc.</a:t>
            </a:r>
          </a:p>
        </p:txBody>
      </p:sp>
    </p:spTree>
    <p:extLst>
      <p:ext uri="{BB962C8B-B14F-4D97-AF65-F5344CB8AC3E}">
        <p14:creationId xmlns:p14="http://schemas.microsoft.com/office/powerpoint/2010/main" val="8884842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6609">
        <p15:prstTrans prst="peelOff"/>
      </p:transition>
    </mc:Choice>
    <mc:Fallback xmlns="">
      <p:transition spd="slow" advTm="46609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9C8C9-83E6-6F6E-90A2-1A88301C3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B04520-FC79-C885-9CFB-BDAE1F5C1D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dirty="0"/>
              <a:t>SOLUÇÃO MQTT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6D0FD8B-25F9-D55E-448D-DDC52799A6BA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018" y="2312633"/>
            <a:ext cx="5029674" cy="4162812"/>
          </a:xfrm>
        </p:spPr>
        <p:txBody>
          <a:bodyPr>
            <a:normAutofit/>
          </a:bodyPr>
          <a:lstStyle/>
          <a:p>
            <a:pPr algn="just"/>
            <a:r>
              <a:rPr dirty="0"/>
              <a:t>MQTT sobre </a:t>
            </a:r>
            <a:r>
              <a:rPr dirty="0" err="1"/>
              <a:t>WebSockets</a:t>
            </a:r>
            <a:r>
              <a:rPr dirty="0"/>
              <a:t> (WSS) é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implementação</a:t>
            </a:r>
            <a:r>
              <a:rPr dirty="0"/>
              <a:t> de MQTT para </a:t>
            </a:r>
            <a:r>
              <a:rPr dirty="0" err="1"/>
              <a:t>receber</a:t>
            </a:r>
            <a:r>
              <a:rPr dirty="0"/>
              <a:t> dados </a:t>
            </a:r>
            <a:r>
              <a:rPr dirty="0" err="1"/>
              <a:t>diretamente</a:t>
            </a:r>
            <a:r>
              <a:rPr dirty="0"/>
              <a:t> em </a:t>
            </a:r>
            <a:r>
              <a:rPr dirty="0" err="1"/>
              <a:t>um</a:t>
            </a:r>
            <a:r>
              <a:rPr dirty="0"/>
              <a:t> navegador web. O protocolo MQTT define </a:t>
            </a:r>
            <a:r>
              <a:rPr dirty="0" err="1"/>
              <a:t>um</a:t>
            </a:r>
            <a:r>
              <a:rPr dirty="0"/>
              <a:t> cliente JavaScript para fornecer </a:t>
            </a:r>
            <a:r>
              <a:rPr dirty="0" err="1"/>
              <a:t>compatibilidade</a:t>
            </a:r>
            <a:r>
              <a:rPr dirty="0"/>
              <a:t> </a:t>
            </a:r>
            <a:r>
              <a:rPr dirty="0" err="1"/>
              <a:t>com</a:t>
            </a:r>
            <a:r>
              <a:rPr dirty="0"/>
              <a:t> WSS para navegadores.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997C5DFB-A5AE-1FF7-9A51-DFE3EA8E6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87320" y="2312633"/>
            <a:ext cx="5605357" cy="312503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997759225"/>
      </p:ext>
    </p:extLst>
  </p:cSld>
  <p:clrMapOvr>
    <a:masterClrMapping/>
  </p:clrMapOvr>
  <p:transition spd="slow" advTm="28525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C0AD-B0D6-D56A-8EAC-6FEA08279A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006823-6A8B-F244-46D5-131898089E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278129"/>
            <a:ext cx="9778365" cy="1494596"/>
          </a:xfrm>
        </p:spPr>
        <p:txBody>
          <a:bodyPr rtlCol="0"/>
          <a:lstStyle>
            <a:defPPr>
              <a:defRPr lang="es-ES"/>
            </a:defPPr>
          </a:lstStyle>
          <a:p>
            <a:r>
              <a:rPr dirty="0"/>
              <a:t>SOLUÇÃO IoT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5DD44A20-67DE-9B2B-9298-5789FD7EA357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190017" y="2312633"/>
            <a:ext cx="4363321" cy="4162812"/>
          </a:xfrm>
        </p:spPr>
        <p:txBody>
          <a:bodyPr>
            <a:normAutofit/>
          </a:bodyPr>
          <a:lstStyle/>
          <a:p>
            <a:pPr algn="just"/>
            <a:r>
              <a:rPr dirty="0" err="1"/>
              <a:t>Implementação</a:t>
            </a:r>
            <a:r>
              <a:rPr dirty="0"/>
              <a:t> de </a:t>
            </a:r>
            <a:r>
              <a:rPr dirty="0" err="1"/>
              <a:t>um</a:t>
            </a:r>
            <a:r>
              <a:rPr dirty="0"/>
              <a:t> servidor privado virtual (VPS). </a:t>
            </a:r>
            <a:r>
              <a:rPr dirty="0" err="1"/>
              <a:t>Isso</a:t>
            </a:r>
            <a:r>
              <a:rPr dirty="0"/>
              <a:t> </a:t>
            </a:r>
            <a:r>
              <a:rPr dirty="0" err="1"/>
              <a:t>permitiu</a:t>
            </a:r>
            <a:r>
              <a:rPr dirty="0"/>
              <a:t> a </a:t>
            </a:r>
            <a:r>
              <a:rPr dirty="0" err="1"/>
              <a:t>instalação</a:t>
            </a:r>
            <a:r>
              <a:rPr dirty="0"/>
              <a:t> de </a:t>
            </a:r>
            <a:r>
              <a:rPr dirty="0" err="1"/>
              <a:t>serviços</a:t>
            </a:r>
            <a:r>
              <a:rPr dirty="0"/>
              <a:t> como o </a:t>
            </a:r>
            <a:r>
              <a:rPr dirty="0" err="1"/>
              <a:t>Broker</a:t>
            </a:r>
            <a:r>
              <a:rPr dirty="0"/>
              <a:t> MQTT e o dashboard. </a:t>
            </a:r>
            <a:r>
              <a:rPr dirty="0" err="1"/>
              <a:t>Essa</a:t>
            </a:r>
            <a:r>
              <a:rPr dirty="0"/>
              <a:t> é </a:t>
            </a:r>
            <a:r>
              <a:rPr dirty="0" err="1"/>
              <a:t>uma</a:t>
            </a:r>
            <a:r>
              <a:rPr dirty="0"/>
              <a:t> </a:t>
            </a:r>
            <a:r>
              <a:rPr dirty="0" err="1"/>
              <a:t>solução</a:t>
            </a:r>
            <a:r>
              <a:rPr dirty="0"/>
              <a:t> ideal para </a:t>
            </a:r>
            <a:r>
              <a:rPr dirty="0" err="1"/>
              <a:t>projetos</a:t>
            </a:r>
            <a:r>
              <a:rPr dirty="0"/>
              <a:t> IoT, </a:t>
            </a:r>
            <a:r>
              <a:rPr dirty="0" err="1"/>
              <a:t>pois</a:t>
            </a:r>
            <a:r>
              <a:rPr dirty="0"/>
              <a:t> permite </a:t>
            </a:r>
            <a:r>
              <a:rPr dirty="0" err="1"/>
              <a:t>otimizar</a:t>
            </a:r>
            <a:r>
              <a:rPr dirty="0"/>
              <a:t> recursos e aumentar a </a:t>
            </a:r>
            <a:r>
              <a:rPr dirty="0" err="1"/>
              <a:t>segurança</a:t>
            </a:r>
            <a:r>
              <a:rPr dirty="0"/>
              <a:t> dos dados, evitando a </a:t>
            </a:r>
            <a:r>
              <a:rPr dirty="0" err="1"/>
              <a:t>dependência</a:t>
            </a:r>
            <a:r>
              <a:rPr dirty="0"/>
              <a:t> de </a:t>
            </a:r>
            <a:r>
              <a:rPr dirty="0" err="1"/>
              <a:t>terceiros</a:t>
            </a:r>
            <a:r>
              <a:rPr dirty="0"/>
              <a:t>, </a:t>
            </a:r>
            <a:r>
              <a:rPr dirty="0" err="1"/>
              <a:t>possibilitando</a:t>
            </a:r>
            <a:r>
              <a:rPr dirty="0"/>
              <a:t> o </a:t>
            </a:r>
            <a:r>
              <a:rPr dirty="0" err="1"/>
              <a:t>gerenciamento</a:t>
            </a:r>
            <a:r>
              <a:rPr dirty="0"/>
              <a:t> de grandes </a:t>
            </a:r>
            <a:r>
              <a:rPr dirty="0" err="1"/>
              <a:t>volumes</a:t>
            </a:r>
            <a:r>
              <a:rPr dirty="0"/>
              <a:t> de dados e a </a:t>
            </a:r>
            <a:r>
              <a:rPr dirty="0" err="1"/>
              <a:t>escalabilidade</a:t>
            </a:r>
            <a:r>
              <a:rPr dirty="0"/>
              <a:t> conforme o </a:t>
            </a:r>
            <a:r>
              <a:rPr dirty="0" err="1"/>
              <a:t>projeto</a:t>
            </a:r>
            <a:r>
              <a:rPr dirty="0"/>
              <a:t> </a:t>
            </a:r>
            <a:r>
              <a:rPr dirty="0" err="1"/>
              <a:t>cresce</a:t>
            </a:r>
            <a:r>
              <a:rPr dirty="0"/>
              <a:t>, o que pode ser caro </a:t>
            </a:r>
            <a:r>
              <a:rPr dirty="0" err="1"/>
              <a:t>ou</a:t>
            </a:r>
            <a:r>
              <a:rPr dirty="0"/>
              <a:t> </a:t>
            </a:r>
            <a:r>
              <a:rPr dirty="0" err="1"/>
              <a:t>impossível</a:t>
            </a:r>
            <a:r>
              <a:rPr dirty="0"/>
              <a:t> em plataformas web limitadas.</a:t>
            </a:r>
          </a:p>
        </p:txBody>
      </p:sp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544D8BEA-FFAA-6148-B55B-18863F7E74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58" t="3607" r="3982" b="2014"/>
          <a:stretch/>
        </p:blipFill>
        <p:spPr>
          <a:xfrm>
            <a:off x="5090013" y="2312633"/>
            <a:ext cx="6213462" cy="3771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865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35949">
        <p159:morph option="byObject"/>
      </p:transition>
    </mc:Choice>
    <mc:Fallback xmlns="">
      <p:transition spd="slow" advTm="35949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AE1542-3FF5-FD02-AF48-13EC62EFF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2A6D39-0ABC-B566-2841-60757416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es-ES"/>
            </a:defPPr>
          </a:lstStyle>
          <a:p>
            <a:r>
              <a:rPr dirty="0"/>
              <a:t>SOLUÇÃO IoT - VPS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B94FEC8C-DAED-89A8-9DC7-50329FCE375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314441" y="2592549"/>
            <a:ext cx="4854718" cy="3597470"/>
          </a:xfrm>
        </p:spPr>
        <p:txBody>
          <a:bodyPr>
            <a:noAutofit/>
          </a:bodyPr>
          <a:lstStyle/>
          <a:p>
            <a:pPr algn="just">
              <a:lnSpc>
                <a:spcPct val="150000"/>
              </a:lnSpc>
            </a:pPr>
            <a:r>
              <a:rPr dirty="0"/>
              <a:t>Usar </a:t>
            </a:r>
            <a:r>
              <a:rPr dirty="0" err="1"/>
              <a:t>um</a:t>
            </a:r>
            <a:r>
              <a:rPr dirty="0"/>
              <a:t> VPS para </a:t>
            </a:r>
            <a:r>
              <a:rPr dirty="0" err="1"/>
              <a:t>soluções</a:t>
            </a:r>
            <a:r>
              <a:rPr dirty="0"/>
              <a:t> IoT </a:t>
            </a:r>
            <a:r>
              <a:rPr dirty="0" err="1"/>
              <a:t>oferece</a:t>
            </a:r>
            <a:r>
              <a:rPr dirty="0"/>
              <a:t> </a:t>
            </a:r>
            <a:r>
              <a:rPr dirty="0" err="1"/>
              <a:t>flexibilidade</a:t>
            </a:r>
            <a:r>
              <a:rPr dirty="0"/>
              <a:t> e controle total sobre a </a:t>
            </a:r>
            <a:r>
              <a:rPr dirty="0" err="1"/>
              <a:t>infraestrutura</a:t>
            </a:r>
            <a:r>
              <a:rPr dirty="0"/>
              <a:t>, diferente de plataformas como o </a:t>
            </a:r>
            <a:r>
              <a:rPr dirty="0" err="1"/>
              <a:t>Blink</a:t>
            </a:r>
            <a:r>
              <a:rPr dirty="0"/>
              <a:t>, que </a:t>
            </a:r>
            <a:r>
              <a:rPr dirty="0" err="1"/>
              <a:t>impõem</a:t>
            </a:r>
            <a:r>
              <a:rPr dirty="0"/>
              <a:t> </a:t>
            </a:r>
            <a:r>
              <a:rPr dirty="0" err="1"/>
              <a:t>limitações</a:t>
            </a:r>
            <a:r>
              <a:rPr dirty="0"/>
              <a:t> em termos de </a:t>
            </a:r>
            <a:r>
              <a:rPr dirty="0" err="1"/>
              <a:t>personalização</a:t>
            </a:r>
            <a:r>
              <a:rPr dirty="0"/>
              <a:t> e </a:t>
            </a:r>
            <a:r>
              <a:rPr dirty="0" err="1"/>
              <a:t>escalabilidade</a:t>
            </a:r>
            <a:r>
              <a:rPr dirty="0"/>
              <a:t>. </a:t>
            </a:r>
            <a:r>
              <a:rPr dirty="0" err="1"/>
              <a:t>Com</a:t>
            </a:r>
            <a:r>
              <a:rPr dirty="0"/>
              <a:t> </a:t>
            </a:r>
            <a:r>
              <a:rPr dirty="0" err="1"/>
              <a:t>um</a:t>
            </a:r>
            <a:r>
              <a:rPr dirty="0"/>
              <a:t> VPS, é </a:t>
            </a:r>
            <a:r>
              <a:rPr dirty="0" err="1"/>
              <a:t>possível</a:t>
            </a:r>
            <a:r>
              <a:rPr dirty="0"/>
              <a:t> configurar o software específico que o </a:t>
            </a:r>
            <a:r>
              <a:rPr dirty="0" err="1"/>
              <a:t>projeto</a:t>
            </a:r>
            <a:r>
              <a:rPr dirty="0"/>
              <a:t> precisa e gerenciar bancos de dados </a:t>
            </a:r>
            <a:r>
              <a:rPr dirty="0" err="1"/>
              <a:t>sem</a:t>
            </a:r>
            <a:r>
              <a:rPr dirty="0"/>
              <a:t> </a:t>
            </a:r>
            <a:r>
              <a:rPr dirty="0" err="1"/>
              <a:t>restrições</a:t>
            </a:r>
            <a:r>
              <a:rPr dirty="0"/>
              <a:t>.</a:t>
            </a:r>
          </a:p>
        </p:txBody>
      </p:sp>
      <p:sp>
        <p:nvSpPr>
          <p:cNvPr id="8" name="Marcador de contenido 4">
            <a:extLst>
              <a:ext uri="{FF2B5EF4-FFF2-40B4-BE49-F238E27FC236}">
                <a16:creationId xmlns:a16="http://schemas.microsoft.com/office/drawing/2014/main" id="{BC08338F-F759-249F-8F7B-3B2B5E7D2C52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881688" y="2349953"/>
            <a:ext cx="5715952" cy="3597275"/>
          </a:xfrm>
        </p:spPr>
        <p:txBody>
          <a:bodyPr>
            <a:noAutofit/>
          </a:bodyPr>
          <a:lstStyle/>
          <a:p>
            <a:pPr algn="just"/>
            <a:r>
              <a:rPr lang="pt-BR" b="1" dirty="0"/>
              <a:t>Vantagens de usar um VPS em projetos IoT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Flexibilidade e Controle: Permite configurar o sistema operacional e software de acordo com as necessidades específicas do projeto.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Escalabilidade e Personalização: É possível gerenciar grandes volumes de dados e escalar conforme o projeto cresce.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dirty="0"/>
              <a:t>Segurança dos Dados: Maior controle sobre a segurança, evitando a dependência de terceiros.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84457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40597">
        <p159:morph option="byChar"/>
      </p:transition>
    </mc:Choice>
    <mc:Fallback xmlns="">
      <p:transition spd="slow" advTm="4059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5AB98-2444-CA67-1522-4AFDED7868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2B1284-B44C-93BA-0731-F54310069B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BO" dirty="0"/>
              <a:t>SOLUÇÃO IoT - VPS</a:t>
            </a:r>
            <a:endParaRPr dirty="0"/>
          </a:p>
        </p:txBody>
      </p:sp>
      <p:pic>
        <p:nvPicPr>
          <p:cNvPr id="4" name="Imagen 3" descr="Diagrama&#10;&#10;Descripción generada automáticamente">
            <a:extLst>
              <a:ext uri="{FF2B5EF4-FFF2-40B4-BE49-F238E27FC236}">
                <a16:creationId xmlns:a16="http://schemas.microsoft.com/office/drawing/2014/main" id="{FAD20FA4-FB34-6FEE-FAAE-1B85E7A703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03259" y="1729049"/>
            <a:ext cx="7688741" cy="490256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7DFE4840-5806-ACD8-4A7D-8675FE0A1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9422" y="5074921"/>
            <a:ext cx="801655" cy="559836"/>
          </a:xfrm>
          <a:prstGeom prst="rect">
            <a:avLst/>
          </a:prstGeom>
        </p:spPr>
      </p:pic>
      <p:sp>
        <p:nvSpPr>
          <p:cNvPr id="11" name="Marcador de contenido 5">
            <a:extLst>
              <a:ext uri="{FF2B5EF4-FFF2-40B4-BE49-F238E27FC236}">
                <a16:creationId xmlns:a16="http://schemas.microsoft.com/office/drawing/2014/main" id="{C0B8C4FF-548B-D12D-A024-B5BABB159967}"/>
              </a:ext>
            </a:extLst>
          </p:cNvPr>
          <p:cNvSpPr txBox="1">
            <a:spLocks/>
          </p:cNvSpPr>
          <p:nvPr/>
        </p:nvSpPr>
        <p:spPr>
          <a:xfrm>
            <a:off x="230923" y="3562003"/>
            <a:ext cx="5029674" cy="179283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884CEFC-5149-0E5C-2279-6499007C9A1E}"/>
              </a:ext>
            </a:extLst>
          </p:cNvPr>
          <p:cNvSpPr txBox="1">
            <a:spLocks/>
          </p:cNvSpPr>
          <p:nvPr/>
        </p:nvSpPr>
        <p:spPr>
          <a:xfrm>
            <a:off x="190018" y="2312633"/>
            <a:ext cx="4066341" cy="4162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Esquema de Tecnologias e arquitetura usada no Desenvolvimento da Solução IoT.</a:t>
            </a:r>
          </a:p>
        </p:txBody>
      </p:sp>
    </p:spTree>
    <p:extLst>
      <p:ext uri="{BB962C8B-B14F-4D97-AF65-F5344CB8AC3E}">
        <p14:creationId xmlns:p14="http://schemas.microsoft.com/office/powerpoint/2010/main" val="3315907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94">
        <p14:reveal/>
      </p:transition>
    </mc:Choice>
    <mc:Fallback xmlns="">
      <p:transition spd="slow" advTm="13694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42C4D1-2FE1-346E-D5E1-42C53E4DD5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8C7C0-C8D0-5584-F019-CF943FC9C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BO" dirty="0"/>
              <a:t>SOLUÇÃO IoT</a:t>
            </a:r>
            <a:endParaRPr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A590C07-986A-8342-1468-DEDBABA5D53C}"/>
              </a:ext>
            </a:extLst>
          </p:cNvPr>
          <p:cNvSpPr txBox="1"/>
          <p:nvPr/>
        </p:nvSpPr>
        <p:spPr>
          <a:xfrm>
            <a:off x="1233485" y="5383030"/>
            <a:ext cx="96945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t>SOLUÇÃO IoT</a:t>
            </a:r>
          </a:p>
          <a:p>
            <a:r>
              <a:t>Esquema de Tecnologias e arquitetura usada no Desenvolvimento da Solução IoT.</a:t>
            </a:r>
          </a:p>
        </p:txBody>
      </p:sp>
      <p:pic>
        <p:nvPicPr>
          <p:cNvPr id="7" name="Imagen 6" descr="Diagrama&#10;&#10;Descripción generada automáticamente">
            <a:extLst>
              <a:ext uri="{FF2B5EF4-FFF2-40B4-BE49-F238E27FC236}">
                <a16:creationId xmlns:a16="http://schemas.microsoft.com/office/drawing/2014/main" id="{265BA964-877F-8836-6C6B-59771191A35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548" b="10522"/>
          <a:stretch/>
        </p:blipFill>
        <p:spPr>
          <a:xfrm>
            <a:off x="916632" y="3074648"/>
            <a:ext cx="10328255" cy="1923853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A56B2917-9652-8B4F-1428-9742540BF2F2}"/>
              </a:ext>
            </a:extLst>
          </p:cNvPr>
          <p:cNvSpPr txBox="1">
            <a:spLocks/>
          </p:cNvSpPr>
          <p:nvPr/>
        </p:nvSpPr>
        <p:spPr>
          <a:xfrm>
            <a:off x="1709644" y="2181445"/>
            <a:ext cx="10328255" cy="939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i="1" kern="1200" spc="1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dirty="0">
                <a:solidFill>
                  <a:schemeClr val="bg2">
                    <a:lumMod val="25000"/>
                  </a:schemeClr>
                </a:solidFill>
              </a:rPr>
              <a:t>Bancos de Dados em Tempo Real</a:t>
            </a:r>
            <a:endParaRPr sz="48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6499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25807">
        <p:circle/>
      </p:transition>
    </mc:Choice>
    <mc:Fallback xmlns="">
      <p:transition spd="slow" advTm="25807">
        <p:circl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4A1DFF-F19A-A057-B638-BEC0484F0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EC9274-C697-F413-CDBF-5EB79035D0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 rtlCol="0" anchor="b">
            <a:normAutofit/>
          </a:bodyPr>
          <a:lstStyle>
            <a:defPPr>
              <a:defRPr lang="es-ES"/>
            </a:defPPr>
          </a:lstStyle>
          <a:p>
            <a:r>
              <a:rPr lang="es-BO" dirty="0"/>
              <a:t>SOLUÇÃO IoT </a:t>
            </a:r>
            <a:endParaRPr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A464CF5-F121-D00B-C35A-C8F088F51A22}"/>
              </a:ext>
            </a:extLst>
          </p:cNvPr>
          <p:cNvSpPr txBox="1">
            <a:spLocks/>
          </p:cNvSpPr>
          <p:nvPr/>
        </p:nvSpPr>
        <p:spPr>
          <a:xfrm>
            <a:off x="190018" y="2312633"/>
            <a:ext cx="2700666" cy="41628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83464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lang="es-ES" sz="2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4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20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83464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b="0" i="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s-E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BO"/>
              <a:t>Valores armazenados no PHPMYADMIN</a:t>
            </a:r>
            <a:endParaRPr dirty="0"/>
          </a:p>
        </p:txBody>
      </p:sp>
      <p:pic>
        <p:nvPicPr>
          <p:cNvPr id="3" name="Multimedia1">
            <a:hlinkClick r:id="" action="ppaction://media"/>
            <a:extLst>
              <a:ext uri="{FF2B5EF4-FFF2-40B4-BE49-F238E27FC236}">
                <a16:creationId xmlns:a16="http://schemas.microsoft.com/office/drawing/2014/main" id="{A8EC8EF6-7E3C-2172-AE1C-9ED23230FE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91753" y="1884692"/>
            <a:ext cx="8270775" cy="459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421618"/>
      </p:ext>
    </p:extLst>
  </p:cSld>
  <p:clrMapOvr>
    <a:masterClrMapping/>
  </p:clrMapOvr>
  <p:transition spd="slow" advTm="962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40" objId="3"/>
        <p14:stopEvt time="8857" objId="3"/>
      </p14:showEvtLst>
    </p:ext>
  </p:extLst>
</p:sld>
</file>

<file path=ppt/theme/theme1.xml><?xml version="1.0" encoding="utf-8"?>
<a:theme xmlns:a="http://schemas.openxmlformats.org/drawingml/2006/main" name="Personalizar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2332797_TF78853419_Win32" id="{89881BBC-4720-4DBD-B653-230ED84EDDDD}" vid="{D5D0700E-9D65-401B-B37B-B3D39C01EE22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{BF9237F6-A4C3-446D-AE88-0520CE9F6A7F}tf78853419_win32</Template>
  <TotalTime>1301</TotalTime>
  <Words>435</Words>
  <Application>Microsoft Office PowerPoint</Application>
  <PresentationFormat>Panorámica</PresentationFormat>
  <Paragraphs>43</Paragraphs>
  <Slides>9</Slides>
  <Notes>9</Notes>
  <HiddenSlides>0</HiddenSlides>
  <MMClips>1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Franklin Gothic Book</vt:lpstr>
      <vt:lpstr>Franklin Gothic Demi</vt:lpstr>
      <vt:lpstr>Personalizar</vt:lpstr>
      <vt:lpstr>Projeto de Monitoramento do Transporte de Vacinas com IoT</vt:lpstr>
      <vt:lpstr>Descrição do Produto e Implementação IoT</vt:lpstr>
      <vt:lpstr>Dispositivos e Sensores para a Solução</vt:lpstr>
      <vt:lpstr>SOLUÇÃO MQTT</vt:lpstr>
      <vt:lpstr>SOLUÇÃO IoT</vt:lpstr>
      <vt:lpstr>SOLUÇÃO IoT - VPS</vt:lpstr>
      <vt:lpstr>SOLUÇÃO IoT - VPS</vt:lpstr>
      <vt:lpstr>SOLUÇÃO IoT</vt:lpstr>
      <vt:lpstr>SOLUÇÃO IoT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Adrian Alejandro Chavez Alanes</dc:creator>
  <cp:lastModifiedBy>Luis Enrique Cardozo Ramirez</cp:lastModifiedBy>
  <cp:revision>12</cp:revision>
  <dcterms:created xsi:type="dcterms:W3CDTF">2024-11-04T16:35:01Z</dcterms:created>
  <dcterms:modified xsi:type="dcterms:W3CDTF">2024-11-14T23:52:50Z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